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7" r:id="rId5"/>
  </p:sldMasterIdLst>
  <p:notesMasterIdLst>
    <p:notesMasterId r:id="rId33"/>
  </p:notesMasterIdLst>
  <p:handoutMasterIdLst>
    <p:handoutMasterId r:id="rId34"/>
  </p:handoutMasterIdLst>
  <p:sldIdLst>
    <p:sldId id="293"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297" r:id="rId32"/>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uillaume Brossar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D7"/>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4178" autoAdjust="0"/>
  </p:normalViewPr>
  <p:slideViewPr>
    <p:cSldViewPr snapToGrid="0" snapToObjects="1">
      <p:cViewPr varScale="1">
        <p:scale>
          <a:sx n="76" d="100"/>
          <a:sy n="76" d="100"/>
        </p:scale>
        <p:origin x="-342" y="-108"/>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January</a:t>
            </a:r>
            <a:r>
              <a:rPr lang="en-US" baseline="0" dirty="0" smtClean="0"/>
              <a:t> 2013, M&amp;E Cloud Services</a:t>
            </a:r>
          </a:p>
          <a:p>
            <a:r>
              <a:rPr lang="en-US" baseline="0" dirty="0" smtClean="0"/>
              <a:t>Our mission: </a:t>
            </a:r>
          </a:p>
          <a:p>
            <a:pPr marL="342900" indent="-342900">
              <a:buFontTx/>
              <a:buChar char="-"/>
            </a:pPr>
            <a:r>
              <a:rPr lang="en-US" baseline="0" dirty="0" smtClean="0"/>
              <a:t>Open the Cloud to Artists and Managers using M&amp;E products</a:t>
            </a:r>
          </a:p>
          <a:p>
            <a:pPr marL="342900" indent="-342900">
              <a:buFontTx/>
              <a:buChar char="-"/>
            </a:pPr>
            <a:r>
              <a:rPr lang="en-US" baseline="0" dirty="0" smtClean="0"/>
              <a:t>Empower our users with collaboration features</a:t>
            </a:r>
          </a:p>
          <a:p>
            <a:pPr marL="342900" indent="-342900">
              <a:buFontTx/>
              <a:buChar char="-"/>
            </a:pPr>
            <a:endParaRPr lang="en-US" baseline="0" dirty="0" smtClean="0"/>
          </a:p>
          <a:p>
            <a:pPr marL="0" indent="0">
              <a:buFontTx/>
              <a:buNone/>
            </a:pPr>
            <a:r>
              <a:rPr lang="en-US" baseline="0" dirty="0" smtClean="0"/>
              <a:t>The Product:</a:t>
            </a:r>
          </a:p>
          <a:p>
            <a:pPr marL="342900" indent="-342900">
              <a:buFontTx/>
              <a:buChar char="-"/>
            </a:pPr>
            <a:r>
              <a:rPr lang="en-US" baseline="0" dirty="0" smtClean="0"/>
              <a:t>Multi-segment team</a:t>
            </a:r>
          </a:p>
          <a:p>
            <a:pPr marL="342900" indent="-342900">
              <a:buFontTx/>
              <a:buChar char="-"/>
            </a:pPr>
            <a:r>
              <a:rPr lang="en-US" baseline="0" dirty="0" smtClean="0"/>
              <a:t>In-DCC integration</a:t>
            </a:r>
          </a:p>
          <a:p>
            <a:pPr marL="342900" indent="-342900">
              <a:buFontTx/>
              <a:buChar char="-"/>
            </a:pPr>
            <a:r>
              <a:rPr lang="en-US" baseline="0" dirty="0" smtClean="0"/>
              <a:t>Tray Application</a:t>
            </a:r>
          </a:p>
          <a:p>
            <a:pPr marL="342900" indent="-342900">
              <a:buFontTx/>
              <a:buChar char="-"/>
            </a:pPr>
            <a:r>
              <a:rPr lang="en-US" baseline="0" dirty="0" smtClean="0"/>
              <a:t>Specialized Web Services</a:t>
            </a:r>
          </a:p>
          <a:p>
            <a:pPr marL="342900" indent="-342900">
              <a:buFontTx/>
              <a:buChar char="-"/>
            </a:pPr>
            <a:r>
              <a:rPr lang="en-US" baseline="0" dirty="0" smtClean="0"/>
              <a:t>Core stack for inter-operability</a:t>
            </a:r>
          </a:p>
          <a:p>
            <a:endParaRPr lang="en-US" baseline="0" dirty="0" smtClean="0"/>
          </a:p>
          <a:p>
            <a:r>
              <a:rPr lang="en-US" baseline="0" dirty="0" smtClean="0"/>
              <a:t>Challenge:</a:t>
            </a:r>
          </a:p>
          <a:p>
            <a:pPr marL="342900" indent="-342900">
              <a:buFontTx/>
              <a:buChar char="-"/>
            </a:pPr>
            <a:r>
              <a:rPr lang="en-US" baseline="0" dirty="0" smtClean="0"/>
              <a:t>Build a deployment process flexible enough to support deployment of a multi-segment product.</a:t>
            </a:r>
          </a:p>
          <a:p>
            <a:pPr marL="342900" indent="-342900">
              <a:buFontTx/>
              <a:buChar char="-"/>
            </a:pPr>
            <a:r>
              <a:rPr lang="en-US" baseline="0" dirty="0" smtClean="0"/>
              <a:t>None of the products where precisely defined initially</a:t>
            </a:r>
          </a:p>
          <a:p>
            <a:pPr marL="342900" indent="-34290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326201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Definition of the provisioning</a:t>
            </a:r>
          </a:p>
          <a:p>
            <a:endParaRPr lang="en-US" baseline="0" dirty="0" smtClean="0"/>
          </a:p>
          <a:p>
            <a:pPr marL="342900" indent="-342900">
              <a:buFontTx/>
              <a:buChar char="-"/>
            </a:pPr>
            <a:r>
              <a:rPr lang="en-US" baseline="0" dirty="0" smtClean="0"/>
              <a:t>Configure a vanilla Linux machine to be ready to operate</a:t>
            </a:r>
          </a:p>
          <a:p>
            <a:pPr marL="342900" indent="-342900">
              <a:buFontTx/>
              <a:buChar char="-"/>
            </a:pPr>
            <a:endParaRPr lang="en-US" dirty="0" smtClean="0"/>
          </a:p>
          <a:p>
            <a:pPr marL="0" indent="0">
              <a:buFontTx/>
              <a:buNone/>
            </a:pPr>
            <a:r>
              <a:rPr lang="en-US" dirty="0" smtClean="0"/>
              <a:t>Vagrant</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Great way to quickly test Chef cookbooks</a:t>
            </a:r>
          </a:p>
          <a:p>
            <a:pPr marL="342900" marR="0" indent="-342900" algn="l" defTabSz="812810" rtl="0" eaLnBrk="1" fontAlgn="auto" latinLnBrk="0" hangingPunct="1">
              <a:lnSpc>
                <a:spcPct val="100000"/>
              </a:lnSpc>
              <a:spcBef>
                <a:spcPts val="0"/>
              </a:spcBef>
              <a:spcAft>
                <a:spcPts val="0"/>
              </a:spcAft>
              <a:buClrTx/>
              <a:buSzTx/>
              <a:buFontTx/>
              <a:buChar char="-"/>
              <a:tabLst/>
              <a:defRPr/>
            </a:pPr>
            <a:r>
              <a:rPr lang="en-US" dirty="0" smtClean="0"/>
              <a:t>We</a:t>
            </a:r>
            <a:r>
              <a:rPr lang="en-US" baseline="0" dirty="0" smtClean="0"/>
              <a:t> had greater plan for Vagrant usage at the beginning but we only use it to test cookbooks.</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103524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Steps from</a:t>
            </a:r>
            <a:r>
              <a:rPr lang="en-US" baseline="0" dirty="0" smtClean="0"/>
              <a:t> a vanilla Ubuntu image</a:t>
            </a:r>
            <a:endParaRPr lang="en-US" dirty="0" smtClean="0"/>
          </a:p>
          <a:p>
            <a:endParaRPr lang="en-US" dirty="0" smtClean="0"/>
          </a:p>
          <a:p>
            <a:r>
              <a:rPr lang="en-US" baseline="0" dirty="0" smtClean="0"/>
              <a:t>Download and Install Chef</a:t>
            </a:r>
          </a:p>
          <a:p>
            <a:r>
              <a:rPr lang="en-US" dirty="0" smtClean="0"/>
              <a:t>Run Chef</a:t>
            </a:r>
          </a:p>
          <a:p>
            <a:r>
              <a:rPr lang="en-US" baseline="0" dirty="0" smtClean="0"/>
              <a:t> * Install OS packages</a:t>
            </a:r>
          </a:p>
          <a:p>
            <a:r>
              <a:rPr lang="en-US" baseline="0" dirty="0" smtClean="0"/>
              <a:t> * Install node.js</a:t>
            </a:r>
          </a:p>
          <a:p>
            <a:r>
              <a:rPr lang="en-US" baseline="0" dirty="0" smtClean="0"/>
              <a:t> * Get code from </a:t>
            </a:r>
            <a:r>
              <a:rPr lang="en-US" baseline="0" dirty="0" err="1" smtClean="0"/>
              <a:t>gitolite</a:t>
            </a:r>
            <a:r>
              <a:rPr lang="en-US" baseline="0" dirty="0" smtClean="0"/>
              <a:t> server</a:t>
            </a:r>
          </a:p>
          <a:p>
            <a:r>
              <a:rPr lang="en-US" baseline="0" dirty="0" smtClean="0"/>
              <a:t> * </a:t>
            </a:r>
            <a:r>
              <a:rPr lang="en-US" baseline="0" dirty="0" err="1" smtClean="0"/>
              <a:t>npm</a:t>
            </a:r>
            <a:r>
              <a:rPr lang="en-US" baseline="0" dirty="0" smtClean="0"/>
              <a:t> rebuild</a:t>
            </a:r>
          </a:p>
          <a:p>
            <a:r>
              <a:rPr lang="en-US" baseline="0" dirty="0" smtClean="0"/>
              <a:t> * Write upstart configuration</a:t>
            </a:r>
          </a:p>
          <a:p>
            <a:r>
              <a:rPr lang="en-US" baseline="0" dirty="0" smtClean="0"/>
              <a:t> * Generate </a:t>
            </a:r>
            <a:r>
              <a:rPr lang="en-US" baseline="0" dirty="0" err="1" smtClean="0"/>
              <a:t>config</a:t>
            </a:r>
            <a:r>
              <a:rPr lang="en-US" baseline="0" dirty="0" smtClean="0"/>
              <a:t> file</a:t>
            </a:r>
          </a:p>
          <a:p>
            <a:r>
              <a:rPr lang="en-US" baseline="0" dirty="0" smtClean="0"/>
              <a:t> * Start the service</a:t>
            </a:r>
          </a:p>
          <a:p>
            <a:endParaRPr lang="en-US" baseline="0" dirty="0" smtClean="0">
              <a:solidFill>
                <a:srgbClr val="FF0000"/>
              </a:solidFill>
            </a:endParaRPr>
          </a:p>
          <a:p>
            <a:r>
              <a:rPr lang="en-US" b="1" baseline="0" dirty="0" smtClean="0">
                <a:solidFill>
                  <a:srgbClr val="FF0000"/>
                </a:solidFill>
              </a:rPr>
              <a:t>Image? Why we choose not? What would change?</a:t>
            </a:r>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418081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244429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Define or delete</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12199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family</a:t>
            </a:r>
            <a:r>
              <a:rPr lang="en-US" baseline="0" dirty="0" smtClean="0"/>
              <a:t> is a represented by a URL, the data evolve over time.</a:t>
            </a:r>
          </a:p>
          <a:p>
            <a:endParaRPr lang="en-US" baseline="0" dirty="0" smtClean="0"/>
          </a:p>
          <a:p>
            <a:r>
              <a:rPr lang="en-US" baseline="0" dirty="0" smtClean="0"/>
              <a:t>Each stack family has his own data, this allow to properly test data migration.</a:t>
            </a:r>
          </a:p>
          <a:p>
            <a:endParaRPr lang="en-US" baseline="0" dirty="0" smtClean="0"/>
          </a:p>
          <a:p>
            <a:r>
              <a:rPr lang="en-US" b="1" baseline="0" dirty="0" smtClean="0"/>
              <a:t>Seems obvious; but we delayed it a bit and it causes us issues.</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425739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 page should the individual</a:t>
            </a:r>
            <a:r>
              <a:rPr lang="en-US" baseline="0" dirty="0" smtClean="0"/>
              <a:t> status of each services and his dependencies.</a:t>
            </a:r>
          </a:p>
          <a:p>
            <a:endParaRPr lang="en-US" baseline="0" dirty="0" smtClean="0"/>
          </a:p>
          <a:p>
            <a:endParaRPr lang="en-US" baseline="0" dirty="0" smtClean="0"/>
          </a:p>
          <a:p>
            <a:r>
              <a:rPr lang="en-US" baseline="0" dirty="0" smtClean="0"/>
              <a:t>TODO: Explain logs and tracing on a different page.</a:t>
            </a:r>
          </a:p>
          <a:p>
            <a:endParaRPr lang="en-US" dirty="0" smtClean="0"/>
          </a:p>
          <a:p>
            <a:r>
              <a:rPr lang="en-US" b="1" dirty="0" smtClean="0"/>
              <a:t>Live</a:t>
            </a:r>
            <a:r>
              <a:rPr lang="en-US" b="1" baseline="0" dirty="0" smtClean="0"/>
              <a:t> demo? Video? 3 slides?</a:t>
            </a:r>
          </a:p>
          <a:p>
            <a:endParaRPr lang="en-US" b="1" baseline="0" dirty="0" smtClean="0"/>
          </a:p>
          <a:p>
            <a:r>
              <a:rPr lang="en-US" b="1" baseline="0" dirty="0" smtClean="0"/>
              <a:t>Tracing</a:t>
            </a:r>
          </a:p>
          <a:p>
            <a:pPr marL="342900" indent="-342900">
              <a:buFontTx/>
              <a:buChar char="-"/>
            </a:pPr>
            <a:r>
              <a:rPr lang="en-US" b="1" baseline="0" dirty="0" smtClean="0"/>
              <a:t>Log/Trace architecture</a:t>
            </a:r>
          </a:p>
          <a:p>
            <a:pPr marL="342900" indent="-342900">
              <a:buFontTx/>
              <a:buChar char="-"/>
            </a:pPr>
            <a:r>
              <a:rPr lang="en-US" b="1" baseline="0" dirty="0" err="1" smtClean="0"/>
              <a:t>RabbitMQ</a:t>
            </a:r>
            <a:endParaRPr lang="en-US" b="1" baseline="0" dirty="0" smtClean="0"/>
          </a:p>
          <a:p>
            <a:pPr marL="342900" indent="-342900">
              <a:buFontTx/>
              <a:buChar char="-"/>
            </a:pPr>
            <a:r>
              <a:rPr lang="en-US" b="1" baseline="0" dirty="0" err="1" smtClean="0"/>
              <a:t>MongoDB</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Architecture</a:t>
            </a:r>
            <a:endParaRPr lang="en-US" b="1"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407639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Deployment</a:t>
            </a:r>
          </a:p>
          <a:p>
            <a:pPr marL="342900" indent="-342900">
              <a:buFontTx/>
              <a:buChar char="-"/>
            </a:pPr>
            <a:r>
              <a:rPr lang="en-US" dirty="0" smtClean="0"/>
              <a:t>Sync and</a:t>
            </a:r>
            <a:r>
              <a:rPr lang="en-US" baseline="0" dirty="0" smtClean="0"/>
              <a:t> run script</a:t>
            </a:r>
          </a:p>
          <a:p>
            <a:endParaRPr lang="en-US" baseline="0" dirty="0" smtClean="0"/>
          </a:p>
          <a:p>
            <a:r>
              <a:rPr lang="en-US" baseline="0" dirty="0" smtClean="0"/>
              <a:t>Deployment as code</a:t>
            </a:r>
          </a:p>
          <a:p>
            <a:pPr marL="342900" indent="-342900">
              <a:buFontTx/>
              <a:buChar char="-"/>
            </a:pPr>
            <a:r>
              <a:rPr lang="en-US" baseline="0" dirty="0" smtClean="0"/>
              <a:t>Sync branch and deploy (source control)</a:t>
            </a:r>
          </a:p>
          <a:p>
            <a:endParaRPr lang="en-US" baseline="0" dirty="0" smtClean="0"/>
          </a:p>
          <a:p>
            <a:r>
              <a:rPr lang="en-US" baseline="0" dirty="0" smtClean="0"/>
              <a:t>Small pieces to build something big</a:t>
            </a:r>
          </a:p>
          <a:p>
            <a:endParaRPr lang="en-US" baseline="0" dirty="0" smtClean="0"/>
          </a:p>
          <a:p>
            <a:r>
              <a:rPr lang="en-US" baseline="0" dirty="0" smtClean="0"/>
              <a:t>“Developer-centric” environment</a:t>
            </a:r>
          </a:p>
          <a:p>
            <a:endParaRPr lang="en-US" baseline="0" dirty="0" smtClean="0"/>
          </a:p>
          <a:p>
            <a:r>
              <a:rPr lang="en-US" baseline="0" dirty="0" smtClean="0"/>
              <a:t>Development to be deployment agnostic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254606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24</a:t>
            </a:fld>
            <a:endParaRPr lang="en-US" dirty="0"/>
          </a:p>
        </p:txBody>
      </p:sp>
    </p:spTree>
    <p:extLst>
      <p:ext uri="{BB962C8B-B14F-4D97-AF65-F5344CB8AC3E}">
        <p14:creationId xmlns:p14="http://schemas.microsoft.com/office/powerpoint/2010/main" val="423249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Configuration (</a:t>
            </a:r>
            <a:r>
              <a:rPr lang="en-US" dirty="0" err="1" smtClean="0"/>
              <a:t>nconf</a:t>
            </a:r>
            <a:r>
              <a:rPr lang="en-US" dirty="0" smtClean="0"/>
              <a:t>)</a:t>
            </a:r>
          </a:p>
          <a:p>
            <a:endParaRPr lang="en-US" dirty="0" smtClean="0"/>
          </a:p>
          <a:p>
            <a:r>
              <a:rPr lang="en-US" dirty="0" smtClean="0"/>
              <a:t>Deployment from day 1</a:t>
            </a:r>
          </a:p>
          <a:p>
            <a:endParaRPr lang="en-US" dirty="0" smtClean="0"/>
          </a:p>
          <a:p>
            <a:r>
              <a:rPr lang="en-US" dirty="0" smtClean="0"/>
              <a:t>Investment in development</a:t>
            </a:r>
          </a:p>
          <a:p>
            <a:endParaRPr lang="en-US" dirty="0" smtClean="0"/>
          </a:p>
          <a:p>
            <a:r>
              <a:rPr lang="en-US" dirty="0" smtClean="0"/>
              <a:t>“Local” Deployment</a:t>
            </a:r>
          </a:p>
          <a:p>
            <a:pPr marL="342900" indent="-342900">
              <a:buFontTx/>
              <a:buChar char="-"/>
            </a:pPr>
            <a:r>
              <a:rPr lang="en-US" dirty="0" smtClean="0"/>
              <a:t>Vagrant</a:t>
            </a:r>
          </a:p>
          <a:p>
            <a:pPr marL="342900" indent="-342900">
              <a:buFontTx/>
              <a:buChar char="-"/>
            </a:pPr>
            <a:r>
              <a:rPr lang="en-US" dirty="0" smtClean="0"/>
              <a:t>Cross-platform technology</a:t>
            </a:r>
          </a:p>
          <a:p>
            <a:pPr marL="342900" indent="-342900">
              <a:buFontTx/>
              <a:buChar char="-"/>
            </a:pPr>
            <a:r>
              <a:rPr lang="en-US" dirty="0" smtClean="0"/>
              <a:t>“Full” JavaScript stack</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139909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a:t>
            </a:r>
          </a:p>
          <a:p>
            <a:pPr marL="342900" indent="-342900">
              <a:buFontTx/>
              <a:buChar char="-"/>
            </a:pPr>
            <a:r>
              <a:rPr lang="en-US" dirty="0" smtClean="0"/>
              <a:t>Complex</a:t>
            </a:r>
          </a:p>
          <a:p>
            <a:pPr marL="342900" indent="-342900">
              <a:buFontTx/>
              <a:buChar char="-"/>
            </a:pPr>
            <a:r>
              <a:rPr lang="en-US" dirty="0" smtClean="0"/>
              <a:t>Not used at its full potential</a:t>
            </a:r>
            <a:r>
              <a:rPr lang="en-US" baseline="0" dirty="0" smtClean="0"/>
              <a:t> as other tools gave us the same feature set</a:t>
            </a:r>
          </a:p>
          <a:p>
            <a:pPr marL="342900" indent="-342900">
              <a:buFontTx/>
              <a:buChar char="-"/>
            </a:pPr>
            <a:r>
              <a:rPr lang="en-US" baseline="0" dirty="0" smtClean="0"/>
              <a:t>Consider packer (with chef solo only)</a:t>
            </a:r>
            <a:endParaRPr lang="en-US" dirty="0" smtClean="0"/>
          </a:p>
          <a:p>
            <a:endParaRPr lang="en-US" dirty="0" smtClean="0"/>
          </a:p>
          <a:p>
            <a:r>
              <a:rPr lang="en-US" dirty="0" smtClean="0"/>
              <a:t>Cloud Formation template generation </a:t>
            </a:r>
            <a:r>
              <a:rPr lang="en-US" baseline="0" dirty="0" smtClean="0"/>
              <a:t>a</a:t>
            </a:r>
            <a:r>
              <a:rPr lang="en-US" dirty="0" smtClean="0"/>
              <a:t>bstraction</a:t>
            </a:r>
          </a:p>
          <a:p>
            <a:pPr marL="342900" indent="-342900">
              <a:buFontTx/>
              <a:buChar char="-"/>
            </a:pPr>
            <a:r>
              <a:rPr lang="en-US" dirty="0" smtClean="0"/>
              <a:t>We identify</a:t>
            </a:r>
            <a:r>
              <a:rPr lang="en-US" baseline="0" dirty="0" smtClean="0"/>
              <a:t> correctly the issue</a:t>
            </a:r>
          </a:p>
          <a:p>
            <a:pPr marL="342900" indent="-342900">
              <a:buFontTx/>
              <a:buChar char="-"/>
            </a:pPr>
            <a:r>
              <a:rPr lang="en-US" dirty="0" smtClean="0"/>
              <a:t>Mustache not the right</a:t>
            </a:r>
            <a:r>
              <a:rPr lang="en-US" baseline="0" dirty="0" smtClean="0"/>
              <a:t> tool to do that</a:t>
            </a:r>
            <a:endParaRPr lang="en-US" dirty="0" smtClean="0"/>
          </a:p>
          <a:p>
            <a:endParaRPr lang="en-US" dirty="0" smtClean="0"/>
          </a:p>
          <a:p>
            <a:r>
              <a:rPr lang="en-US" dirty="0" err="1" smtClean="0"/>
              <a:t>Npm</a:t>
            </a:r>
            <a:r>
              <a:rPr lang="en-US" dirty="0" smtClean="0"/>
              <a:t> registry</a:t>
            </a:r>
          </a:p>
          <a:p>
            <a:pPr marL="342900" indent="-342900">
              <a:buFontTx/>
              <a:buChar char="-"/>
            </a:pPr>
            <a:r>
              <a:rPr lang="en-US" dirty="0" smtClean="0"/>
              <a:t>Correctly</a:t>
            </a:r>
            <a:r>
              <a:rPr lang="en-US" baseline="0" dirty="0" smtClean="0"/>
              <a:t> decoupled deployment from </a:t>
            </a:r>
            <a:r>
              <a:rPr lang="en-US" baseline="0" dirty="0" err="1" smtClean="0"/>
              <a:t>npm</a:t>
            </a:r>
            <a:r>
              <a:rPr lang="en-US" baseline="0" dirty="0" smtClean="0"/>
              <a:t> registry</a:t>
            </a:r>
          </a:p>
          <a:p>
            <a:pPr marL="342900" indent="-342900">
              <a:buFontTx/>
              <a:buChar char="-"/>
            </a:pPr>
            <a:r>
              <a:rPr lang="en-US" dirty="0" err="1" smtClean="0"/>
              <a:t>Git</a:t>
            </a:r>
            <a:r>
              <a:rPr lang="en-US" dirty="0" smtClean="0"/>
              <a:t> protocol for node modules works, but it is slow + not reliable</a:t>
            </a:r>
          </a:p>
          <a:p>
            <a:pPr marL="342900" indent="-342900">
              <a:buFontTx/>
              <a:buChar char="-"/>
            </a:pPr>
            <a:r>
              <a:rPr lang="en-US" baseline="0" dirty="0" smtClean="0"/>
              <a:t>Fetching from </a:t>
            </a:r>
            <a:r>
              <a:rPr lang="en-US" baseline="0" dirty="0" err="1" smtClean="0"/>
              <a:t>npm</a:t>
            </a:r>
            <a:r>
              <a:rPr lang="en-US" baseline="0" dirty="0" smtClean="0"/>
              <a:t> is not fast</a:t>
            </a:r>
          </a:p>
          <a:p>
            <a:pPr marL="342900" lvl="0" indent="-342900">
              <a:buFontTx/>
              <a:buChar char="-"/>
            </a:pPr>
            <a:r>
              <a:rPr lang="en-US" baseline="0" dirty="0" smtClean="0"/>
              <a:t>Private </a:t>
            </a:r>
            <a:r>
              <a:rPr lang="en-US" baseline="0" dirty="0" err="1" smtClean="0"/>
              <a:t>npm</a:t>
            </a:r>
            <a:r>
              <a:rPr lang="en-US" baseline="0" dirty="0" smtClean="0"/>
              <a:t> registry would be preferable</a:t>
            </a:r>
          </a:p>
          <a:p>
            <a:pPr marL="342900" lvl="0" indent="-342900">
              <a:buFontTx/>
              <a:buChar char="-"/>
            </a:pPr>
            <a:r>
              <a:rPr lang="en-US" dirty="0" smtClean="0"/>
              <a:t>Middle-ground solution with </a:t>
            </a:r>
            <a:r>
              <a:rPr lang="en-US" dirty="0" err="1" smtClean="0"/>
              <a:t>npm</a:t>
            </a:r>
            <a:r>
              <a:rPr lang="en-US" dirty="0" smtClean="0"/>
              <a:t> lazy, workspace</a:t>
            </a:r>
            <a:endParaRPr lang="en-US" baseline="0" dirty="0" smtClean="0"/>
          </a:p>
          <a:p>
            <a:pPr marL="1155710" lvl="1" indent="-34290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26</a:t>
            </a:fld>
            <a:endParaRPr lang="en-US" dirty="0"/>
          </a:p>
        </p:txBody>
      </p:sp>
    </p:spTree>
    <p:extLst>
      <p:ext uri="{BB962C8B-B14F-4D97-AF65-F5344CB8AC3E}">
        <p14:creationId xmlns:p14="http://schemas.microsoft.com/office/powerpoint/2010/main" val="2120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we didn’t knew much about the final architecture of the system.</a:t>
            </a:r>
          </a:p>
          <a:p>
            <a:r>
              <a:rPr lang="en-US" baseline="0" dirty="0" smtClean="0"/>
              <a:t>What we knew </a:t>
            </a:r>
          </a:p>
          <a:p>
            <a:pPr marL="342900" indent="-342900">
              <a:buFontTx/>
              <a:buChar char="-"/>
            </a:pPr>
            <a:r>
              <a:rPr lang="en-US" baseline="0" dirty="0" smtClean="0"/>
              <a:t>The stack would be composed of many services.</a:t>
            </a:r>
          </a:p>
          <a:p>
            <a:pPr marL="342900" indent="-342900">
              <a:buFontTx/>
              <a:buChar char="-"/>
            </a:pPr>
            <a:r>
              <a:rPr lang="en-US" baseline="0" dirty="0" smtClean="0"/>
              <a:t>Services would need to be scalable.</a:t>
            </a:r>
          </a:p>
          <a:p>
            <a:pPr marL="342900" indent="-342900">
              <a:buFontTx/>
              <a:buChar char="-"/>
            </a:pPr>
            <a:r>
              <a:rPr lang="en-US" baseline="0" dirty="0" smtClean="0"/>
              <a:t>Configuration would change regularly.</a:t>
            </a:r>
          </a:p>
          <a:p>
            <a:endParaRPr lang="en-US" dirty="0" smtClean="0"/>
          </a:p>
          <a:p>
            <a:r>
              <a:rPr lang="en-US" dirty="0" smtClean="0"/>
              <a:t>From deploying services, our mind set change</a:t>
            </a:r>
            <a:r>
              <a:rPr lang="en-US" baseline="0" dirty="0" smtClean="0"/>
              <a:t>d to deploying a set of instances, playing one or many roles</a:t>
            </a:r>
            <a:endParaRPr lang="en-US" dirty="0" smtClean="0"/>
          </a:p>
          <a:p>
            <a:r>
              <a:rPr lang="en-US" dirty="0" smtClean="0"/>
              <a:t>Dynamic </a:t>
            </a:r>
            <a:r>
              <a:rPr lang="en-US" dirty="0" err="1" smtClean="0"/>
              <a:t>Layouting</a:t>
            </a:r>
            <a:r>
              <a:rPr lang="en-US" dirty="0" smtClean="0"/>
              <a:t> of Roles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58042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we knew from the start was that our stack would be build around Node.js</a:t>
            </a:r>
          </a:p>
          <a:p>
            <a:endParaRPr lang="en-US" dirty="0" smtClean="0"/>
          </a:p>
          <a:p>
            <a:r>
              <a:rPr lang="en-US" dirty="0" smtClean="0"/>
              <a:t>How does Node.js tinted</a:t>
            </a:r>
            <a:r>
              <a:rPr lang="en-US" baseline="0" dirty="0" smtClean="0"/>
              <a:t> the architecture:</a:t>
            </a:r>
            <a:endParaRPr lang="en-US" dirty="0" smtClean="0"/>
          </a:p>
          <a:p>
            <a:pPr marL="342900" indent="-342900">
              <a:buFontTx/>
              <a:buChar char="-"/>
            </a:pPr>
            <a:r>
              <a:rPr lang="en-US" dirty="0" smtClean="0"/>
              <a:t>Not</a:t>
            </a:r>
            <a:r>
              <a:rPr lang="en-US" baseline="0" dirty="0" smtClean="0"/>
              <a:t> much dependencies</a:t>
            </a:r>
          </a:p>
          <a:p>
            <a:pPr marL="342900" indent="-342900">
              <a:buFontTx/>
              <a:buChar char="-"/>
            </a:pPr>
            <a:r>
              <a:rPr lang="en-US" dirty="0" smtClean="0"/>
              <a:t>Encourage development of small services</a:t>
            </a:r>
          </a:p>
          <a:p>
            <a:pPr marL="342900" indent="-342900">
              <a:buFontTx/>
              <a:buChar char="-"/>
            </a:pPr>
            <a:r>
              <a:rPr lang="en-US" dirty="0" smtClean="0"/>
              <a:t>Reusable modules</a:t>
            </a:r>
          </a:p>
          <a:p>
            <a:pPr marL="342900" indent="-342900">
              <a:buFontTx/>
              <a:buChar char="-"/>
            </a:pPr>
            <a:r>
              <a:rPr lang="en-US" dirty="0" smtClean="0"/>
              <a:t>Web Storage (</a:t>
            </a:r>
            <a:r>
              <a:rPr lang="en-US" dirty="0" err="1" smtClean="0"/>
              <a:t>npm</a:t>
            </a:r>
            <a:r>
              <a:rPr lang="en-US" dirty="0" smtClean="0"/>
              <a:t> registry, </a:t>
            </a:r>
            <a:r>
              <a:rPr lang="en-US" dirty="0" err="1" smtClean="0"/>
              <a:t>Git</a:t>
            </a:r>
            <a:r>
              <a:rPr lang="en-US" dirty="0" smtClean="0"/>
              <a:t>)</a:t>
            </a:r>
          </a:p>
          <a:p>
            <a:pPr marL="342900" indent="-342900">
              <a:buFontTx/>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25248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fixed variable</a:t>
            </a:r>
            <a:r>
              <a:rPr lang="en-US" baseline="0" dirty="0" smtClean="0"/>
              <a:t> in our setup was that the stack would be deployed on Amazon.</a:t>
            </a:r>
          </a:p>
          <a:p>
            <a:r>
              <a:rPr lang="en-US" baseline="0" dirty="0" smtClean="0"/>
              <a:t>What a great news. Amazon offers a multitude of tools that makes developers life easier:</a:t>
            </a:r>
          </a:p>
          <a:p>
            <a:endParaRPr lang="en-US" dirty="0" smtClean="0"/>
          </a:p>
          <a:p>
            <a:r>
              <a:rPr lang="en-US" dirty="0" smtClean="0"/>
              <a:t>Deployment</a:t>
            </a:r>
          </a:p>
          <a:p>
            <a:pPr marL="342900" indent="-342900">
              <a:buFontTx/>
              <a:buChar char="-"/>
            </a:pPr>
            <a:r>
              <a:rPr lang="en-US" baseline="0" dirty="0" smtClean="0"/>
              <a:t>Cloud Formation</a:t>
            </a:r>
            <a:endParaRPr lang="en-US" dirty="0" smtClean="0"/>
          </a:p>
          <a:p>
            <a:endParaRPr lang="en-US" dirty="0" smtClean="0"/>
          </a:p>
          <a:p>
            <a:r>
              <a:rPr lang="en-US" dirty="0" smtClean="0"/>
              <a:t>Scaling</a:t>
            </a:r>
          </a:p>
          <a:p>
            <a:pPr marL="342900" indent="-342900">
              <a:buFontTx/>
              <a:buChar char="-"/>
            </a:pPr>
            <a:r>
              <a:rPr lang="en-US" dirty="0" smtClean="0"/>
              <a:t>Elastic Load Balancers</a:t>
            </a:r>
          </a:p>
          <a:p>
            <a:pPr marL="342900" indent="-342900">
              <a:buFontTx/>
              <a:buChar char="-"/>
            </a:pPr>
            <a:r>
              <a:rPr lang="en-US" dirty="0" smtClean="0"/>
              <a:t>Auto-Scaling Groups</a:t>
            </a:r>
          </a:p>
          <a:p>
            <a:endParaRPr lang="en-US" dirty="0" smtClean="0"/>
          </a:p>
          <a:p>
            <a:r>
              <a:rPr lang="en-US" dirty="0" smtClean="0"/>
              <a:t>Security</a:t>
            </a:r>
          </a:p>
          <a:p>
            <a:pPr marL="342900" indent="-342900">
              <a:buFontTx/>
              <a:buChar char="-"/>
            </a:pPr>
            <a:r>
              <a:rPr lang="en-US" dirty="0" smtClean="0"/>
              <a:t>Private stack</a:t>
            </a:r>
          </a:p>
          <a:p>
            <a:pPr marL="342900" indent="-342900">
              <a:buFontTx/>
              <a:buChar char="-"/>
            </a:pPr>
            <a:r>
              <a:rPr lang="en-US" dirty="0" smtClean="0"/>
              <a:t>Services vs. DB Stack</a:t>
            </a:r>
          </a:p>
          <a:p>
            <a:pPr marL="342900" indent="-342900">
              <a:buFontTx/>
              <a:buChar char="-"/>
            </a:pPr>
            <a:endParaRPr lang="en-US" dirty="0" smtClean="0"/>
          </a:p>
          <a:p>
            <a:pPr marL="0" indent="0">
              <a:buFontTx/>
              <a:buNone/>
            </a:pPr>
            <a:r>
              <a:rPr lang="en-US" dirty="0" err="1" smtClean="0"/>
              <a:t>DNSing</a:t>
            </a:r>
            <a:endParaRPr lang="en-US" dirty="0" smtClean="0"/>
          </a:p>
          <a:p>
            <a:pPr marL="342900" indent="-342900">
              <a:buFontTx/>
              <a:buChar char="-"/>
            </a:pPr>
            <a:r>
              <a:rPr lang="en-US" baseline="0" dirty="0" smtClean="0"/>
              <a:t>Route 53</a:t>
            </a:r>
          </a:p>
          <a:p>
            <a:pPr marL="342900" indent="-342900">
              <a:buFontTx/>
              <a:buChar char="-"/>
            </a:pPr>
            <a:r>
              <a:rPr lang="en-US" baseline="0" dirty="0" smtClean="0"/>
              <a:t>NAT Instance</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62720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branch </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11426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TODO: Define or delete</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7793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itchFamily="34" charset="0"/>
              <a:buChar char="•"/>
            </a:pPr>
            <a:r>
              <a:rPr lang="en-US" dirty="0" err="1" smtClean="0"/>
              <a:t>Gitolite</a:t>
            </a:r>
            <a:endParaRPr lang="en-US" dirty="0" smtClean="0"/>
          </a:p>
          <a:p>
            <a:pPr marL="342900" indent="-342900">
              <a:buFont typeface="Arial" pitchFamily="34" charset="0"/>
              <a:buChar char="•"/>
            </a:pPr>
            <a:r>
              <a:rPr lang="en-US" dirty="0" smtClean="0"/>
              <a:t>Node.js Modules</a:t>
            </a:r>
          </a:p>
          <a:p>
            <a:pPr marL="342900" indent="-342900">
              <a:buFont typeface="Arial" pitchFamily="34" charset="0"/>
              <a:buChar char="•"/>
            </a:pPr>
            <a:r>
              <a:rPr lang="en-US" dirty="0" smtClean="0"/>
              <a:t>Decoupling from </a:t>
            </a:r>
            <a:r>
              <a:rPr lang="en-US" dirty="0" err="1" smtClean="0"/>
              <a:t>npm</a:t>
            </a:r>
            <a:r>
              <a:rPr lang="en-US" dirty="0" smtClean="0"/>
              <a:t> registry and</a:t>
            </a:r>
            <a:r>
              <a:rPr lang="en-US" baseline="0" dirty="0" smtClean="0"/>
              <a:t> </a:t>
            </a:r>
            <a:r>
              <a:rPr lang="en-US" baseline="0" dirty="0" err="1" smtClean="0"/>
              <a:t>git</a:t>
            </a:r>
            <a:endParaRPr lang="en-US" baseline="0" dirty="0" smtClean="0"/>
          </a:p>
          <a:p>
            <a:pPr marL="342900" indent="-342900">
              <a:buFont typeface="Arial" pitchFamily="34" charset="0"/>
              <a:buChar char="•"/>
            </a:pPr>
            <a:endParaRPr lang="en-US" baseline="0" dirty="0" smtClean="0"/>
          </a:p>
          <a:p>
            <a:pPr marL="0" indent="0">
              <a:buFont typeface="Arial" pitchFamily="34" charset="0"/>
              <a:buNone/>
            </a:pPr>
            <a:r>
              <a:rPr lang="en-US" baseline="0" dirty="0" smtClean="0"/>
              <a:t>TODO</a:t>
            </a:r>
          </a:p>
          <a:p>
            <a:pPr marL="342900" indent="-342900">
              <a:buFont typeface="Arial" pitchFamily="34" charset="0"/>
              <a:buChar char="•"/>
            </a:pPr>
            <a:r>
              <a:rPr lang="en-US" baseline="0" dirty="0" smtClean="0"/>
              <a:t>Update drawing to remove </a:t>
            </a:r>
            <a:r>
              <a:rPr lang="en-US" baseline="0" dirty="0" err="1" smtClean="0"/>
              <a:t>abc</a:t>
            </a:r>
            <a:r>
              <a:rPr lang="en-US" baseline="0" dirty="0" smtClean="0"/>
              <a:t> repo box</a:t>
            </a:r>
          </a:p>
          <a:p>
            <a:pPr marL="342900" indent="-3429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29688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12810" rtl="0" eaLnBrk="1" fontAlgn="auto" latinLnBrk="0" hangingPunct="1">
              <a:lnSpc>
                <a:spcPct val="100000"/>
              </a:lnSpc>
              <a:spcBef>
                <a:spcPts val="0"/>
              </a:spcBef>
              <a:spcAft>
                <a:spcPts val="0"/>
              </a:spcAft>
              <a:buClrTx/>
              <a:buSzTx/>
              <a:buFontTx/>
              <a:buNone/>
              <a:tabLst/>
              <a:defRPr/>
            </a:pPr>
            <a:r>
              <a:rPr lang="en-US" dirty="0" smtClean="0"/>
              <a:t>Create and delete stack</a:t>
            </a:r>
          </a:p>
          <a:p>
            <a:pPr marL="342900" indent="-342900">
              <a:buFont typeface="Arial" pitchFamily="34" charset="0"/>
              <a:buChar char="•"/>
            </a:pPr>
            <a:r>
              <a:rPr lang="en-US" dirty="0" smtClean="0"/>
              <a:t>Easy</a:t>
            </a:r>
            <a:r>
              <a:rPr lang="en-US" baseline="0" dirty="0" smtClean="0"/>
              <a:t> stack management</a:t>
            </a:r>
          </a:p>
          <a:p>
            <a:pPr marL="342900" indent="-342900">
              <a:buFont typeface="Arial" pitchFamily="34" charset="0"/>
              <a:buChar char="•"/>
            </a:pPr>
            <a:endParaRPr lang="en-US" baseline="0" dirty="0" smtClean="0"/>
          </a:p>
          <a:p>
            <a:pPr marL="342900" indent="-342900">
              <a:buFont typeface="Arial" pitchFamily="34" charset="0"/>
              <a:buChar char="•"/>
            </a:pPr>
            <a:endParaRPr lang="en-US" baseline="0" dirty="0" smtClean="0"/>
          </a:p>
          <a:p>
            <a:pPr marL="342900" marR="0"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Update existing stack</a:t>
            </a:r>
          </a:p>
          <a:p>
            <a:pPr marL="1155710" lvl="1" indent="-342900">
              <a:buFont typeface="Arial" pitchFamily="34" charset="0"/>
              <a:buChar char="•"/>
            </a:pPr>
            <a:r>
              <a:rPr lang="en-US" baseline="0" dirty="0" smtClean="0"/>
              <a:t>Amazing capability to analyze the difference and only update needed resource</a:t>
            </a:r>
          </a:p>
          <a:p>
            <a:pPr marL="1155710" lvl="1" indent="-342900">
              <a:buFont typeface="Arial" pitchFamily="34" charset="0"/>
              <a:buChar char="•"/>
            </a:pPr>
            <a:r>
              <a:rPr lang="en-US" baseline="0" dirty="0" smtClean="0"/>
              <a:t>Talk about rolling update for </a:t>
            </a:r>
            <a:r>
              <a:rPr lang="en-US" baseline="0" dirty="0" err="1" smtClean="0"/>
              <a:t>AutoScaling</a:t>
            </a:r>
            <a:r>
              <a:rPr lang="en-US" baseline="0" smtClean="0"/>
              <a:t> group</a:t>
            </a:r>
            <a:endParaRPr lang="en-US" baseline="0" dirty="0" smtClean="0"/>
          </a:p>
          <a:p>
            <a:pPr marL="342900" indent="-34290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2079027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rgbClr val="0696D7"/>
                </a:solidFill>
                <a:latin typeface="Arial"/>
                <a:cs typeface="Aria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latin typeface="Arial"/>
                <a:cs typeface="Aria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latin typeface="Arial"/>
                <a:cs typeface="Arial"/>
              </a:defRPr>
            </a:lvl1pPr>
          </a:lstStyle>
          <a:p>
            <a:pPr lvl="0"/>
            <a:r>
              <a:rPr lang="en-US" dirty="0" smtClean="0"/>
              <a:t>Presenter Title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5" y="2780856"/>
            <a:ext cx="4792723" cy="228600"/>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9" y="2871264"/>
            <a:ext cx="16255999" cy="3162300"/>
          </a:xfrm>
          <a:prstGeom prst="rect">
            <a:avLst/>
          </a:prstGeom>
          <a:gradFill flip="none" rotWithShape="1">
            <a:gsLst>
              <a:gs pos="7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solidFill>
                  <a:srgbClr val="0696D7"/>
                </a:solidFill>
                <a:latin typeface="Arial"/>
                <a:cs typeface="Arial"/>
              </a:defRPr>
            </a:lvl1pPr>
          </a:lstStyle>
          <a:p>
            <a:r>
              <a:rPr lang="en-US" dirty="0" smtClean="0"/>
              <a:t>Section/chapter title slide</a:t>
            </a:r>
            <a:endParaRPr lang="en-US" dirty="0"/>
          </a:p>
        </p:txBody>
      </p:sp>
      <p:sp>
        <p:nvSpPr>
          <p:cNvPr id="6" name="Text Placeholder 9"/>
          <p:cNvSpPr>
            <a:spLocks noGrp="1"/>
          </p:cNvSpPr>
          <p:nvPr>
            <p:ph type="body" sz="quarter" idx="11"/>
          </p:nvPr>
        </p:nvSpPr>
        <p:spPr>
          <a:xfrm>
            <a:off x="131709" y="8011208"/>
            <a:ext cx="15955485" cy="464783"/>
          </a:xfrm>
          <a:prstGeom prst="rect">
            <a:avLst/>
          </a:prstGeom>
        </p:spPr>
        <p:txBody>
          <a:bodyPr vert="horz" lIns="0" tIns="0" rIns="0" bIns="0" anchor="b" anchorCtr="0"/>
          <a:lstStyle>
            <a:lvl1pPr marL="0" indent="0">
              <a:buNone/>
              <a:defRPr lang="en-US" sz="1100" smtClean="0">
                <a:solidFill>
                  <a:schemeClr val="bg1"/>
                </a:solidFill>
                <a:latin typeface="Arial"/>
                <a:cs typeface="Arial"/>
              </a:defRPr>
            </a:lvl1pPr>
          </a:lstStyle>
          <a:p>
            <a:pPr lvl="0"/>
            <a:r>
              <a:rPr lang="en-US" dirty="0" smtClean="0"/>
              <a:t>Click to edit Master text styles</a:t>
            </a: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0696D7"/>
                </a:solidFill>
                <a:latin typeface="Arial"/>
                <a:cs typeface="Arial"/>
              </a:defRPr>
            </a:lvl1pPr>
          </a:lstStyle>
          <a:p>
            <a:pPr lvl="0"/>
            <a:r>
              <a:rPr lang="en-US" dirty="0" smtClean="0"/>
              <a:t>Keyword</a:t>
            </a: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0696D7"/>
                </a:solidFill>
                <a:latin typeface="Arial"/>
                <a:cs typeface="Aria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rgbClr val="0696D7"/>
              </a:buClr>
              <a:buSzPct val="100000"/>
              <a:buFont typeface="Wingdings" charset="2"/>
              <a:buChar char="§"/>
              <a:defRPr sz="4500" b="0">
                <a:latin typeface="Arial"/>
                <a:cs typeface="Arial"/>
              </a:defRPr>
            </a:lvl1pPr>
            <a:lvl2pPr marL="1320817" indent="-457200">
              <a:buClr>
                <a:srgbClr val="0696D7"/>
              </a:buClr>
              <a:buSzPct val="100000"/>
              <a:buFont typeface="Wingdings" charset="2"/>
              <a:buChar char="§"/>
              <a:defRPr sz="3600" b="0">
                <a:solidFill>
                  <a:schemeClr val="tx1"/>
                </a:solidFill>
                <a:latin typeface="Arial"/>
                <a:cs typeface="Arial"/>
              </a:defRPr>
            </a:lvl2pPr>
            <a:lvl3pPr marL="2032025" indent="-411480">
              <a:buClr>
                <a:srgbClr val="0696D7"/>
              </a:buClr>
              <a:buSzPct val="100000"/>
              <a:buFont typeface="Wingdings" charset="2"/>
              <a:buChar char="§"/>
              <a:defRPr sz="3200" b="0">
                <a:latin typeface="Arial"/>
                <a:cs typeface="Arial"/>
              </a:defRPr>
            </a:lvl3pPr>
            <a:lvl4pPr marL="2844836" indent="-365760">
              <a:buClr>
                <a:srgbClr val="0696D7"/>
              </a:buClr>
              <a:buSzPct val="100000"/>
              <a:buFont typeface="Wingdings" charset="2"/>
              <a:buChar char="§"/>
              <a:defRPr sz="2700" b="0">
                <a:latin typeface="Arial"/>
                <a:cs typeface="Arial"/>
              </a:defRPr>
            </a:lvl4pPr>
            <a:lvl5pPr marL="3657646" indent="-320040">
              <a:buClr>
                <a:srgbClr val="0696D7"/>
              </a:buClr>
              <a:buSzPct val="100000"/>
              <a:buFont typeface="Wingdings" charset="2"/>
              <a:buChar char="§"/>
              <a:defRPr sz="2400" b="0">
                <a:latin typeface="Arial"/>
                <a:cs typeface="Arial"/>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atin typeface="Arial"/>
                <a:cs typeface="Arial"/>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latin typeface="Arial"/>
                <a:cs typeface="Arial"/>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6"/>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77800" y="8786813"/>
            <a:ext cx="3414459"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576256" y="8746599"/>
            <a:ext cx="1536195" cy="256032"/>
          </a:xfrm>
          <a:prstGeom prst="rect">
            <a:avLst/>
          </a:prstGeom>
        </p:spPr>
      </p:pic>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userDrawn="1"/>
        </p:nvSpPr>
        <p:spPr>
          <a:xfrm>
            <a:off x="194394" y="8063860"/>
            <a:ext cx="15866819" cy="937312"/>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latin typeface="Arial"/>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dirty="0" smtClean="0">
                <a:solidFill>
                  <a:schemeClr val="tx1">
                    <a:lumMod val="65000"/>
                    <a:lumOff val="35000"/>
                  </a:schemeClr>
                </a:solidFill>
                <a:latin typeface="Arial"/>
                <a:cs typeface="Arial"/>
              </a:rPr>
              <a:t>© 2014 Autodesk, Inc. All rights reserved.</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2000" y="3525026"/>
            <a:ext cx="9610344" cy="1643874"/>
          </a:xfrm>
          <a:prstGeom prst="rect">
            <a:avLst/>
          </a:prstGeom>
        </p:spPr>
      </p:pic>
    </p:spTree>
    <p:extLst>
      <p:ext uri="{BB962C8B-B14F-4D97-AF65-F5344CB8AC3E}">
        <p14:creationId xmlns:p14="http://schemas.microsoft.com/office/powerpoint/2010/main" val="2150500585"/>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emf"/><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em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Supersize Node.js –</a:t>
            </a:r>
          </a:p>
          <a:p>
            <a:r>
              <a:rPr lang="en-US" dirty="0" smtClean="0"/>
              <a:t>M&amp;E Cloud Service Journey</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351200" y="5165620"/>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351195" y="5670378"/>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Arial"/>
                <a:ea typeface="+mn-ea"/>
                <a:cs typeface="Arial"/>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smtClean="0"/>
              <a:t>Sr. Engineer – M&amp;E Cloud Services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Provisioning</a:t>
            </a:r>
            <a:endParaRPr lang="en-US" dirty="0"/>
          </a:p>
        </p:txBody>
      </p:sp>
      <p:pic>
        <p:nvPicPr>
          <p:cNvPr id="11" name="Picture 4" descr="C:\github\guillaume-brossard-adsk\tech-summit\2014\supersize-nodejs\deplo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990"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78410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JSON file</a:t>
            </a:r>
          </a:p>
          <a:p>
            <a:endParaRPr lang="en-US" dirty="0"/>
          </a:p>
          <a:p>
            <a:r>
              <a:rPr lang="en-US" dirty="0" smtClean="0"/>
              <a:t>Template generation</a:t>
            </a:r>
          </a:p>
          <a:p>
            <a:endParaRPr lang="en-US" dirty="0"/>
          </a:p>
          <a:p>
            <a:r>
              <a:rPr lang="en-US" dirty="0" smtClean="0"/>
              <a:t>Create and </a:t>
            </a:r>
            <a:r>
              <a:rPr lang="en-US" dirty="0"/>
              <a:t>d</a:t>
            </a:r>
            <a:r>
              <a:rPr lang="en-US" dirty="0" smtClean="0"/>
              <a:t>elete stack</a:t>
            </a:r>
          </a:p>
          <a:p>
            <a:endParaRPr lang="en-US" dirty="0"/>
          </a:p>
          <a:p>
            <a:r>
              <a:rPr lang="en-US" dirty="0" smtClean="0"/>
              <a:t>Update existing stack</a:t>
            </a:r>
            <a:endParaRPr lang="en-US" dirty="0"/>
          </a:p>
        </p:txBody>
      </p:sp>
      <p:sp>
        <p:nvSpPr>
          <p:cNvPr id="3" name="Title 2"/>
          <p:cNvSpPr>
            <a:spLocks noGrp="1"/>
          </p:cNvSpPr>
          <p:nvPr>
            <p:ph type="title"/>
          </p:nvPr>
        </p:nvSpPr>
        <p:spPr/>
        <p:txBody>
          <a:bodyPr/>
          <a:lstStyle/>
          <a:p>
            <a:r>
              <a:rPr lang="en-US" dirty="0"/>
              <a:t>Cloud Formation</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01043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Roles and Chef</a:t>
            </a:r>
          </a:p>
          <a:p>
            <a:endParaRPr lang="en-US" dirty="0"/>
          </a:p>
          <a:p>
            <a:r>
              <a:rPr lang="en-US" dirty="0" smtClean="0"/>
              <a:t>Upstart</a:t>
            </a:r>
          </a:p>
          <a:p>
            <a:endParaRPr lang="en-US" dirty="0"/>
          </a:p>
          <a:p>
            <a:r>
              <a:rPr lang="en-US" dirty="0" smtClean="0"/>
              <a:t>Vagrant</a:t>
            </a:r>
            <a:endParaRPr lang="en-US" dirty="0"/>
          </a:p>
        </p:txBody>
      </p:sp>
      <p:sp>
        <p:nvSpPr>
          <p:cNvPr id="3" name="Title 2"/>
          <p:cNvSpPr>
            <a:spLocks noGrp="1"/>
          </p:cNvSpPr>
          <p:nvPr>
            <p:ph type="title"/>
          </p:nvPr>
        </p:nvSpPr>
        <p:spPr/>
        <p:txBody>
          <a:bodyPr/>
          <a:lstStyle/>
          <a:p>
            <a:r>
              <a:rPr lang="en-US" dirty="0"/>
              <a:t>Provisioning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0" name="Picture 2" descr="C:\projects\p42git\tech-summit\2014\supersize-nodejs\logo-che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52" y="1390729"/>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72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Chronology</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62" y="1657901"/>
            <a:ext cx="10579230" cy="65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0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Provisioning - </a:t>
            </a:r>
            <a:r>
              <a:rPr lang="en-US" dirty="0" err="1" smtClean="0"/>
              <a:t>MongoDB</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7" name="Picture 2" descr="C:\github\guillaume-brossard-adsk\tech-summit\2014\supersize-nodejs\deploy-mon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9" y="967422"/>
            <a:ext cx="8599197" cy="71465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35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Replica Set</a:t>
            </a:r>
            <a:endParaRPr lang="en-US" dirty="0"/>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73" y="1890185"/>
            <a:ext cx="12181821" cy="623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165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MongoDB</a:t>
            </a:r>
            <a:r>
              <a:rPr lang="en-US" dirty="0" smtClean="0"/>
              <a:t> – Chronology</a:t>
            </a:r>
            <a:endParaRPr lang="en-US" dirty="0"/>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826" y="1192601"/>
            <a:ext cx="10420540" cy="692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7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1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From Development to Production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100" name="Picture 4" descr="C:\github\guillaume-brossard-adsk\tech-summit\2014\supersize-nodejs\git-fl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327" y="1890186"/>
            <a:ext cx="8105467" cy="501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7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Stack Family</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839" y="1890186"/>
            <a:ext cx="7453341" cy="643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6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Open the Cloud to Artists and Managers</a:t>
            </a:r>
          </a:p>
          <a:p>
            <a:r>
              <a:rPr lang="en-US" dirty="0" smtClean="0"/>
              <a:t>Multi-segment team, using a Core Services stack</a:t>
            </a:r>
            <a:endParaRPr lang="en-US" dirty="0"/>
          </a:p>
        </p:txBody>
      </p:sp>
      <p:sp>
        <p:nvSpPr>
          <p:cNvPr id="3" name="Title 2"/>
          <p:cNvSpPr>
            <a:spLocks noGrp="1"/>
          </p:cNvSpPr>
          <p:nvPr>
            <p:ph type="title"/>
          </p:nvPr>
        </p:nvSpPr>
        <p:spPr/>
        <p:txBody>
          <a:bodyPr/>
          <a:lstStyle/>
          <a:p>
            <a:r>
              <a:rPr lang="en-US" dirty="0" smtClean="0"/>
              <a:t>M&amp;E Cloud Services - Context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0" y="3661478"/>
            <a:ext cx="7367588" cy="474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09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Sys Admin Portal</a:t>
            </a:r>
          </a:p>
          <a:p>
            <a:pPr lvl="1"/>
            <a:r>
              <a:rPr lang="en-US" dirty="0" smtClean="0"/>
              <a:t>Monitor Page</a:t>
            </a:r>
          </a:p>
          <a:p>
            <a:pPr lvl="1"/>
            <a:r>
              <a:rPr lang="en-US" dirty="0" smtClean="0"/>
              <a:t>Logs</a:t>
            </a:r>
          </a:p>
          <a:p>
            <a:pPr lvl="1"/>
            <a:r>
              <a:rPr lang="en-US" dirty="0" smtClean="0"/>
              <a:t>Tracing</a:t>
            </a:r>
            <a:endParaRPr lang="en-US" dirty="0"/>
          </a:p>
        </p:txBody>
      </p:sp>
      <p:sp>
        <p:nvSpPr>
          <p:cNvPr id="3" name="Title 2"/>
          <p:cNvSpPr>
            <a:spLocks noGrp="1"/>
          </p:cNvSpPr>
          <p:nvPr>
            <p:ph type="title"/>
          </p:nvPr>
        </p:nvSpPr>
        <p:spPr/>
        <p:txBody>
          <a:bodyPr/>
          <a:lstStyle/>
          <a:p>
            <a:r>
              <a:rPr lang="en-US" dirty="0"/>
              <a:t> Stack Monitoring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6" name="Picture 2" descr="C:\projects\p42git\tech-summit\2014\supersize-nodejs\Monitor 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891" y="1268815"/>
            <a:ext cx="5450758" cy="6743127"/>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60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3075" name="Picture 3" descr="C:\projects\p42git\tech-summit\2014\supersize-nodejs\logs_screenshot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52" y="1495476"/>
            <a:ext cx="10115550" cy="59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0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 </a:t>
            </a:r>
            <a:r>
              <a:rPr lang="en-US" dirty="0" smtClean="0"/>
              <a:t>Log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288" y="3138488"/>
            <a:ext cx="10645775"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70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Tracing</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4098" name="Picture 2" descr="C:\projects\p42git\tech-summit\2014\supersize-nodejs\tracing_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989" y="2463449"/>
            <a:ext cx="148209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9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Access the stack via a NAT</a:t>
            </a:r>
          </a:p>
          <a:p>
            <a:endParaRPr lang="en-US" dirty="0"/>
          </a:p>
          <a:p>
            <a:r>
              <a:rPr lang="en-US" dirty="0" smtClean="0"/>
              <a:t>Scripts</a:t>
            </a:r>
          </a:p>
          <a:p>
            <a:pPr lvl="1"/>
            <a:r>
              <a:rPr lang="en-US" dirty="0" smtClean="0"/>
              <a:t>Tunnel to any instance</a:t>
            </a:r>
          </a:p>
          <a:p>
            <a:pPr lvl="1"/>
            <a:r>
              <a:rPr lang="en-US" dirty="0" smtClean="0"/>
              <a:t>Tunnel to </a:t>
            </a:r>
            <a:r>
              <a:rPr lang="en-US" dirty="0" err="1" smtClean="0"/>
              <a:t>MongoDB</a:t>
            </a:r>
            <a:r>
              <a:rPr lang="en-US" dirty="0" smtClean="0"/>
              <a:t> using </a:t>
            </a:r>
            <a:r>
              <a:rPr lang="en-US" dirty="0" err="1" smtClean="0"/>
              <a:t>RoboMongo</a:t>
            </a:r>
            <a:endParaRPr lang="en-US" dirty="0" smtClean="0"/>
          </a:p>
          <a:p>
            <a:pPr lvl="1"/>
            <a:r>
              <a:rPr lang="en-US" dirty="0" smtClean="0"/>
              <a:t>Node.js remote debugging</a:t>
            </a:r>
            <a:endParaRPr lang="en-US" dirty="0"/>
          </a:p>
        </p:txBody>
      </p:sp>
      <p:sp>
        <p:nvSpPr>
          <p:cNvPr id="3" name="Title 2"/>
          <p:cNvSpPr>
            <a:spLocks noGrp="1"/>
          </p:cNvSpPr>
          <p:nvPr>
            <p:ph type="title"/>
          </p:nvPr>
        </p:nvSpPr>
        <p:spPr/>
        <p:txBody>
          <a:bodyPr/>
          <a:lstStyle/>
          <a:p>
            <a:r>
              <a:rPr lang="en-US" dirty="0"/>
              <a:t>Stack Diagnostic and Debugging</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290389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Shared Configuration (</a:t>
            </a:r>
            <a:r>
              <a:rPr lang="en-US" dirty="0" err="1" smtClean="0"/>
              <a:t>nconf</a:t>
            </a:r>
            <a:r>
              <a:rPr lang="en-US" dirty="0" smtClean="0"/>
              <a:t>)</a:t>
            </a:r>
          </a:p>
          <a:p>
            <a:endParaRPr lang="en-US" dirty="0"/>
          </a:p>
          <a:p>
            <a:r>
              <a:rPr lang="en-US" dirty="0" smtClean="0"/>
              <a:t>Deployment from day 1</a:t>
            </a:r>
          </a:p>
          <a:p>
            <a:endParaRPr lang="en-US" dirty="0"/>
          </a:p>
          <a:p>
            <a:r>
              <a:rPr lang="en-US" dirty="0" smtClean="0"/>
              <a:t>Investment in development/deployment tools</a:t>
            </a:r>
          </a:p>
          <a:p>
            <a:endParaRPr lang="en-US" dirty="0"/>
          </a:p>
          <a:p>
            <a:r>
              <a:rPr lang="en-US" dirty="0" smtClean="0"/>
              <a:t>“Local” Deployment</a:t>
            </a:r>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Good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1282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Chef Server</a:t>
            </a:r>
          </a:p>
          <a:p>
            <a:endParaRPr lang="en-US" dirty="0"/>
          </a:p>
          <a:p>
            <a:r>
              <a:rPr lang="en-US" dirty="0" smtClean="0"/>
              <a:t>Cloud Formation Abstraction</a:t>
            </a:r>
          </a:p>
          <a:p>
            <a:endParaRPr lang="en-US" dirty="0"/>
          </a:p>
          <a:p>
            <a:r>
              <a:rPr lang="en-US" dirty="0" err="1" smtClean="0"/>
              <a:t>Npm</a:t>
            </a:r>
            <a:r>
              <a:rPr lang="en-US" dirty="0" smtClean="0"/>
              <a:t> registry</a:t>
            </a:r>
            <a:endParaRPr lang="en-US" dirty="0"/>
          </a:p>
        </p:txBody>
      </p:sp>
      <p:sp>
        <p:nvSpPr>
          <p:cNvPr id="3" name="Title 2"/>
          <p:cNvSpPr>
            <a:spLocks noGrp="1"/>
          </p:cNvSpPr>
          <p:nvPr>
            <p:ph type="title"/>
          </p:nvPr>
        </p:nvSpPr>
        <p:spPr/>
        <p:txBody>
          <a:bodyPr/>
          <a:lstStyle/>
          <a:p>
            <a:r>
              <a:rPr lang="en-US" dirty="0" smtClean="0"/>
              <a:t>Lessons Learned</a:t>
            </a:r>
            <a:br>
              <a:rPr lang="en-US" dirty="0" smtClean="0"/>
            </a:br>
            <a:r>
              <a:rPr lang="en-US" dirty="0" smtClean="0"/>
              <a:t>The Bad Parts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87039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5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Easy deployment</a:t>
            </a:r>
          </a:p>
          <a:p>
            <a:endParaRPr lang="en-US" dirty="0" smtClean="0"/>
          </a:p>
          <a:p>
            <a:r>
              <a:rPr lang="en-US" dirty="0" smtClean="0"/>
              <a:t>Deployment as code</a:t>
            </a:r>
          </a:p>
          <a:p>
            <a:endParaRPr lang="en-US" dirty="0" smtClean="0"/>
          </a:p>
          <a:p>
            <a:r>
              <a:rPr lang="en-US" dirty="0" smtClean="0"/>
              <a:t>Small pieces to build something big</a:t>
            </a:r>
          </a:p>
          <a:p>
            <a:endParaRPr lang="en-US" dirty="0" smtClean="0"/>
          </a:p>
          <a:p>
            <a:r>
              <a:rPr lang="en-US" dirty="0" smtClean="0"/>
              <a:t>“Developer-centric” environment</a:t>
            </a:r>
          </a:p>
          <a:p>
            <a:endParaRPr lang="en-US" dirty="0" smtClean="0"/>
          </a:p>
          <a:p>
            <a:r>
              <a:rPr lang="en-US" dirty="0" smtClean="0"/>
              <a:t>Development to be deployment agnostic</a:t>
            </a:r>
            <a:endParaRPr lang="en-US" dirty="0"/>
          </a:p>
        </p:txBody>
      </p:sp>
      <p:sp>
        <p:nvSpPr>
          <p:cNvPr id="3" name="Title 2"/>
          <p:cNvSpPr>
            <a:spLocks noGrp="1"/>
          </p:cNvSpPr>
          <p:nvPr>
            <p:ph type="title"/>
          </p:nvPr>
        </p:nvSpPr>
        <p:spPr/>
        <p:txBody>
          <a:bodyPr/>
          <a:lstStyle/>
          <a:p>
            <a:r>
              <a:rPr lang="en-US" dirty="0" smtClean="0"/>
              <a:t>Deployment Goals</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1931871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 Oversight</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77" y="3853646"/>
            <a:ext cx="6853237"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70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How Node.js Tinted the Architecture</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6" y="1890186"/>
            <a:ext cx="10695689" cy="611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628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Architecture</a:t>
            </a:r>
            <a:br>
              <a:rPr lang="en-US" dirty="0" smtClean="0"/>
            </a:br>
            <a:r>
              <a:rPr lang="en-US" dirty="0" smtClean="0"/>
              <a:t>Amazon</a:t>
            </a:r>
            <a:endParaRPr lang="en-US" dirty="0"/>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1038225"/>
            <a:ext cx="8507412" cy="706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679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2" name="Content Placeholder 1"/>
          <p:cNvSpPr>
            <a:spLocks noGrp="1"/>
          </p:cNvSpPr>
          <p:nvPr>
            <p:ph idx="1"/>
          </p:nvPr>
        </p:nvSpPr>
        <p:spPr/>
        <p:txBody>
          <a:bodyPr/>
          <a:lstStyle/>
          <a:p>
            <a:r>
              <a:rPr lang="en-US" dirty="0" smtClean="0"/>
              <a:t>Everything in source control</a:t>
            </a:r>
          </a:p>
          <a:p>
            <a:endParaRPr lang="en-US" dirty="0" smtClean="0"/>
          </a:p>
          <a:p>
            <a:r>
              <a:rPr lang="en-US" dirty="0" smtClean="0"/>
              <a:t>Sync and deploy</a:t>
            </a:r>
          </a:p>
          <a:p>
            <a:endParaRPr lang="en-US" dirty="0" smtClean="0"/>
          </a:p>
          <a:p>
            <a:r>
              <a:rPr lang="en-US" dirty="0" smtClean="0"/>
              <a:t>Use a different repository from the code</a:t>
            </a:r>
          </a:p>
          <a:p>
            <a:endParaRPr lang="en-US" dirty="0" smtClean="0"/>
          </a:p>
          <a:p>
            <a:r>
              <a:rPr lang="en-US" dirty="0" smtClean="0"/>
              <a:t>Branch and tag in deployment repository</a:t>
            </a:r>
            <a:endParaRPr lang="en-US" dirty="0"/>
          </a:p>
        </p:txBody>
      </p:sp>
      <p:sp>
        <p:nvSpPr>
          <p:cNvPr id="3" name="Title 2"/>
          <p:cNvSpPr>
            <a:spLocks noGrp="1"/>
          </p:cNvSpPr>
          <p:nvPr>
            <p:ph type="title"/>
          </p:nvPr>
        </p:nvSpPr>
        <p:spPr/>
        <p:txBody>
          <a:bodyPr/>
          <a:lstStyle/>
          <a:p>
            <a:r>
              <a:rPr lang="en-US" dirty="0"/>
              <a:t>Deployment as code</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spTree>
    <p:extLst>
      <p:ext uri="{BB962C8B-B14F-4D97-AF65-F5344CB8AC3E}">
        <p14:creationId xmlns:p14="http://schemas.microsoft.com/office/powerpoint/2010/main" val="309844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Publish</a:t>
            </a:r>
            <a:endParaRPr lang="en-US"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2051" name="Picture 3" descr="C:\github\guillaume-brossard-adsk\tech-summit\2014\supersize-nodejs\publi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88" y="1004999"/>
            <a:ext cx="8593675" cy="713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4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Publish</a:t>
            </a:r>
          </a:p>
        </p:txBody>
      </p:sp>
      <p:pic>
        <p:nvPicPr>
          <p:cNvPr id="4"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a:prstGeom prst="rect">
            <a:avLst/>
          </a:prstGeom>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25" y="1771650"/>
            <a:ext cx="12230100" cy="55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519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DEA35F16FD64EAFB50D24D0B278CC" ma:contentTypeVersion="0" ma:contentTypeDescription="Create a new document." ma:contentTypeScope="" ma:versionID="0b7f5383295ef2e64e89ac2495ff3d4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AD410-478E-4068-B103-32D60D43751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30A4799-DAE7-4462-A47C-BF3440F57B22}">
  <ds:schemaRefs>
    <ds:schemaRef ds:uri="http://schemas.microsoft.com/sharepoint/v3/contenttype/forms"/>
  </ds:schemaRefs>
</ds:datastoreItem>
</file>

<file path=customXml/itemProps3.xml><?xml version="1.0" encoding="utf-8"?>
<ds:datastoreItem xmlns:ds="http://schemas.openxmlformats.org/officeDocument/2006/customXml" ds:itemID="{D7CF5377-8F54-4882-874E-AEB193470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3332</TotalTime>
  <Words>843</Words>
  <Application>Microsoft Office PowerPoint</Application>
  <PresentationFormat>Custom</PresentationFormat>
  <Paragraphs>243</Paragraphs>
  <Slides>27</Slides>
  <Notes>22</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Autodesk Theme</vt:lpstr>
      <vt:lpstr>Custom Design</vt:lpstr>
      <vt:lpstr>PowerPoint Presentation</vt:lpstr>
      <vt:lpstr>M&amp;E Cloud Services - Context</vt:lpstr>
      <vt:lpstr>Deployment Goals</vt:lpstr>
      <vt:lpstr>Architecture Oversight</vt:lpstr>
      <vt:lpstr>Architecture How Node.js Tinted the Architecture</vt:lpstr>
      <vt:lpstr>Architecture Amazon</vt:lpstr>
      <vt:lpstr>Deployment as code</vt:lpstr>
      <vt:lpstr>Publish</vt:lpstr>
      <vt:lpstr>Publish</vt:lpstr>
      <vt:lpstr>Provisioning</vt:lpstr>
      <vt:lpstr>Cloud Formation</vt:lpstr>
      <vt:lpstr>Provisioning</vt:lpstr>
      <vt:lpstr>Provisioning - Chronology</vt:lpstr>
      <vt:lpstr>Provisioning - MongoDB</vt:lpstr>
      <vt:lpstr>MongoDB – Replica Set</vt:lpstr>
      <vt:lpstr>MongoDB – Chronology</vt:lpstr>
      <vt:lpstr>From Development to Production</vt:lpstr>
      <vt:lpstr>From Development to Production</vt:lpstr>
      <vt:lpstr>Stack Family</vt:lpstr>
      <vt:lpstr> Stack Monitoring</vt:lpstr>
      <vt:lpstr> Logs</vt:lpstr>
      <vt:lpstr> Log Architecture</vt:lpstr>
      <vt:lpstr>Tracing</vt:lpstr>
      <vt:lpstr>Stack Diagnostic and Debugging</vt:lpstr>
      <vt:lpstr>Lessons Learned The Good Parts</vt:lpstr>
      <vt:lpstr>Lessons Learned The Bad Parts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Murtaza Bhori</dc:creator>
  <cp:keywords>Autodesk Technical Summit 2014;Template</cp:keywords>
  <cp:lastModifiedBy>Guillaume Brossard</cp:lastModifiedBy>
  <cp:revision>278</cp:revision>
  <dcterms:created xsi:type="dcterms:W3CDTF">2012-10-19T15:38:24Z</dcterms:created>
  <dcterms:modified xsi:type="dcterms:W3CDTF">2014-05-15T19:18:35Z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0x01010084BDEA35F16FD64EAFB50D24D0B278CC</vt:lpwstr>
  </property>
</Properties>
</file>